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7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C2033-D0A3-414C-ABEB-36245F20DD9C}" v="212" dt="2026-06-09T10:35:25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228CF-2A78-4925-B291-282B7AE283D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3B6D1-4BFD-4691-AD4F-3143A256A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3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26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48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15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0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18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18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20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84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15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88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0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2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18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2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15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14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7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18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2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18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7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15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0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1200">
                <a:effectLst/>
                <a:latin typeface="Calibri" panose="020F0502020204030204" pitchFamily="34" charset="0"/>
              </a:rPr>
              <a:t>Recommended display time: 20 seconds.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B6D1-4BFD-4691-AD4F-3143A256A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green and white logo&#10;&#10;AI-generated content may be incorrect.">
            <a:extLst>
              <a:ext uri="{FF2B5EF4-FFF2-40B4-BE49-F238E27FC236}">
                <a16:creationId xmlns:a16="http://schemas.microsoft.com/office/drawing/2014/main" id="{1C378FEB-0B2B-4F9A-F19C-5D75D17F1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55" y="5986508"/>
            <a:ext cx="990599" cy="73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F1C48-8427-C777-140D-E9FB0A65BE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6" y="6299726"/>
            <a:ext cx="2154041" cy="489021"/>
          </a:xfrm>
          <a:prstGeom prst="rect">
            <a:avLst/>
          </a:prstGeom>
        </p:spPr>
      </p:pic>
      <p:pic>
        <p:nvPicPr>
          <p:cNvPr id="13" name="Picture 12" descr="A black background with a white spot&#10;&#10;AI-generated content may be incorrect.">
            <a:extLst>
              <a:ext uri="{FF2B5EF4-FFF2-40B4-BE49-F238E27FC236}">
                <a16:creationId xmlns:a16="http://schemas.microsoft.com/office/drawing/2014/main" id="{90CA39E2-F09C-0C28-6DF1-8D931CEFA1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49" y="6299726"/>
            <a:ext cx="2817100" cy="396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9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8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6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1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4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D7CAC-4630-7857-F4DD-2E7016B49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6" y="6299726"/>
            <a:ext cx="2154041" cy="489021"/>
          </a:xfrm>
          <a:prstGeom prst="rect">
            <a:avLst/>
          </a:prstGeom>
        </p:spPr>
      </p:pic>
      <p:pic>
        <p:nvPicPr>
          <p:cNvPr id="10" name="Picture 9" descr="A black background with a white spot&#10;&#10;AI-generated content may be incorrect.">
            <a:extLst>
              <a:ext uri="{FF2B5EF4-FFF2-40B4-BE49-F238E27FC236}">
                <a16:creationId xmlns:a16="http://schemas.microsoft.com/office/drawing/2014/main" id="{ECBC10A7-5378-2A64-22E2-840736984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49" y="6299726"/>
            <a:ext cx="2817100" cy="39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een and white logo&#10;&#10;AI-generated content may be incorrect.">
            <a:extLst>
              <a:ext uri="{FF2B5EF4-FFF2-40B4-BE49-F238E27FC236}">
                <a16:creationId xmlns:a16="http://schemas.microsoft.com/office/drawing/2014/main" id="{53A597D8-DFF3-B54A-9CCD-3D6DCA88ED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55" y="5986508"/>
            <a:ext cx="990599" cy="737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8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ack background with a white spot&#10;&#10;AI-generated content may be incorrect.">
            <a:extLst>
              <a:ext uri="{FF2B5EF4-FFF2-40B4-BE49-F238E27FC236}">
                <a16:creationId xmlns:a16="http://schemas.microsoft.com/office/drawing/2014/main" id="{AE97A4DA-4A97-146F-44FD-13C646CEB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49" y="6299726"/>
            <a:ext cx="2817100" cy="396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green and white logo&#10;&#10;AI-generated content may be incorrect.">
            <a:extLst>
              <a:ext uri="{FF2B5EF4-FFF2-40B4-BE49-F238E27FC236}">
                <a16:creationId xmlns:a16="http://schemas.microsoft.com/office/drawing/2014/main" id="{A679DE6B-6524-ACD1-92AC-EF8258A15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55" y="5986508"/>
            <a:ext cx="990599" cy="73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28DCD-2047-1023-092F-ACA497C9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6" y="6299726"/>
            <a:ext cx="2154041" cy="489021"/>
          </a:xfrm>
          <a:prstGeom prst="rect">
            <a:avLst/>
          </a:prstGeom>
        </p:spPr>
      </p:pic>
      <p:pic>
        <p:nvPicPr>
          <p:cNvPr id="12" name="Picture 11" descr="A black background with a white spot&#10;&#10;AI-generated content may be incorrect.">
            <a:extLst>
              <a:ext uri="{FF2B5EF4-FFF2-40B4-BE49-F238E27FC236}">
                <a16:creationId xmlns:a16="http://schemas.microsoft.com/office/drawing/2014/main" id="{E5301705-5DB9-6660-CCC2-1801AD2EAF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49" y="6299726"/>
            <a:ext cx="2817100" cy="396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1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 descr="A black background with a white spot&#10;&#10;AI-generated content may be incorrect.">
            <a:extLst>
              <a:ext uri="{FF2B5EF4-FFF2-40B4-BE49-F238E27FC236}">
                <a16:creationId xmlns:a16="http://schemas.microsoft.com/office/drawing/2014/main" id="{D29EBACB-807C-4399-26C3-EBC7CE964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49" y="6299726"/>
            <a:ext cx="2817100" cy="39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5651FD-7F34-7530-F191-7D6F18CB3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6" y="6299726"/>
            <a:ext cx="2154041" cy="489021"/>
          </a:xfrm>
          <a:prstGeom prst="rect">
            <a:avLst/>
          </a:prstGeom>
        </p:spPr>
      </p:pic>
      <p:pic>
        <p:nvPicPr>
          <p:cNvPr id="7" name="Picture 6" descr="A green and white logo&#10;&#10;AI-generated content may be incorrect.">
            <a:extLst>
              <a:ext uri="{FF2B5EF4-FFF2-40B4-BE49-F238E27FC236}">
                <a16:creationId xmlns:a16="http://schemas.microsoft.com/office/drawing/2014/main" id="{F8C41170-D6C8-AE06-C47A-B19A36D030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55" y="5986508"/>
            <a:ext cx="990599" cy="737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5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9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2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5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3B97068-8E30-404D-AFDB-3BF1DAB9B56C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4E759A2-3295-4CF1-AB65-B6DE08760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5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7455-1E55-2ED3-9C60-3A5A1B61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Derbyshire Dales Council for Voluntary Service	 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5225-7362-55E8-E725-FC357CEB1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Raleway" pitchFamily="2" charset="0"/>
              </a:rPr>
              <a:t>Thank you to everyone who applied and helped deliver this work in their communities.</a:t>
            </a:r>
          </a:p>
          <a:p>
            <a:r>
              <a:rPr lang="en-GB" dirty="0">
                <a:solidFill>
                  <a:srgbClr val="404040"/>
                </a:solidFill>
                <a:latin typeface="Raleway" pitchFamily="2" charset="0"/>
              </a:rPr>
              <a:t>Thank you </a:t>
            </a:r>
            <a:r>
              <a:rPr lang="en-GB" dirty="0">
                <a:latin typeface="Raleway" pitchFamily="2" charset="0"/>
              </a:rPr>
              <a:t>to the decision-making panel, including Grant Forrest, Rona Rawson and Claire Reece.</a:t>
            </a:r>
          </a:p>
          <a:p>
            <a:r>
              <a:rPr lang="en-GB" dirty="0">
                <a:latin typeface="Raleway" pitchFamily="2" charset="0"/>
              </a:rPr>
              <a:t>Thank you to Derbyshire Dales District Council for giving us the opportunity to make this happen.  Particular thanks go to Amanda Brown and Gill Chapman, for making this possible. </a:t>
            </a:r>
          </a:p>
          <a:p>
            <a:r>
              <a:rPr lang="en-GB" dirty="0">
                <a:latin typeface="Raleway" pitchFamily="2" charset="0"/>
              </a:rPr>
              <a:t>Thanks also to the DDCVS team.  </a:t>
            </a:r>
          </a:p>
          <a:p>
            <a:r>
              <a:rPr lang="en-GB" dirty="0">
                <a:latin typeface="Raleway" pitchFamily="2" charset="0"/>
              </a:rPr>
              <a:t>£184,450 total distributed to </a:t>
            </a:r>
            <a:r>
              <a:rPr lang="en-GB">
                <a:latin typeface="Raleway" pitchFamily="2" charset="0"/>
              </a:rPr>
              <a:t>community projects </a:t>
            </a:r>
            <a:r>
              <a:rPr lang="en-GB" dirty="0">
                <a:latin typeface="Raleway" pitchFamily="2" charset="0"/>
              </a:rPr>
              <a:t>across the Derbyshire Dales.  </a:t>
            </a:r>
          </a:p>
        </p:txBody>
      </p:sp>
    </p:spTree>
    <p:extLst>
      <p:ext uri="{BB962C8B-B14F-4D97-AF65-F5344CB8AC3E}">
        <p14:creationId xmlns:p14="http://schemas.microsoft.com/office/powerpoint/2010/main" val="23045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276E39B-EE3F-4D17-BF9B-B38B05FD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7291C-97F1-A99E-A21D-D2BE67F1D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r="-1" b="16302"/>
          <a:stretch>
            <a:fillRect/>
          </a:stretch>
        </p:blipFill>
        <p:spPr>
          <a:xfrm>
            <a:off x="467934" y="469953"/>
            <a:ext cx="3749040" cy="426757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D548FF-9240-E8C4-7C55-5EB5F2168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6" b="1"/>
          <a:stretch>
            <a:fillRect/>
          </a:stretch>
        </p:blipFill>
        <p:spPr>
          <a:xfrm>
            <a:off x="4276179" y="469951"/>
            <a:ext cx="3639642" cy="419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01D39-ECF1-DC68-4B44-E39AE9E6F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15"/>
          <a:stretch>
            <a:fillRect/>
          </a:stretch>
        </p:blipFill>
        <p:spPr>
          <a:xfrm>
            <a:off x="7975026" y="469951"/>
            <a:ext cx="3739890" cy="4195163"/>
          </a:xfrm>
          <a:prstGeom prst="rect">
            <a:avLst/>
          </a:prstGeom>
        </p:spPr>
      </p:pic>
      <p:sp>
        <p:nvSpPr>
          <p:cNvPr id="3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16633-72A8-D083-B6C8-B19633CF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The Maltings</a:t>
            </a:r>
            <a:r>
              <a:rPr lang="en-US">
                <a:solidFill>
                  <a:schemeClr val="tx1"/>
                </a:solidFill>
              </a:rPr>
              <a:t>	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Capital Funding of £22,996 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6668F9C-141C-824B-ECF1-915170F3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Secondary glazing / insulation </a:t>
            </a:r>
          </a:p>
        </p:txBody>
      </p:sp>
    </p:spTree>
    <p:extLst>
      <p:ext uri="{BB962C8B-B14F-4D97-AF65-F5344CB8AC3E}">
        <p14:creationId xmlns:p14="http://schemas.microsoft.com/office/powerpoint/2010/main" val="1283529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276E39B-EE3F-4D17-BF9B-B38B05FD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FCE33-A010-CE5C-5B52-36EB6C42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59" r="9620" b="4"/>
          <a:stretch>
            <a:fillRect/>
          </a:stretch>
        </p:blipFill>
        <p:spPr>
          <a:xfrm>
            <a:off x="467934" y="469953"/>
            <a:ext cx="2764648" cy="3852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C3BA6-8B38-1CFB-6E02-41044A05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30" b="-5"/>
          <a:stretch>
            <a:fillRect/>
          </a:stretch>
        </p:blipFill>
        <p:spPr>
          <a:xfrm>
            <a:off x="3303911" y="469951"/>
            <a:ext cx="2752344" cy="385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86EF6-E4EF-C0A3-63B7-E28C3D8BCC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867" r="10909" b="-2"/>
          <a:stretch>
            <a:fillRect/>
          </a:stretch>
        </p:blipFill>
        <p:spPr>
          <a:xfrm>
            <a:off x="6127584" y="475699"/>
            <a:ext cx="2752344" cy="362818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FF18D1-01E6-BAE8-B653-79CC532296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063" r="28006" b="-2"/>
          <a:stretch>
            <a:fillRect/>
          </a:stretch>
        </p:blipFill>
        <p:spPr>
          <a:xfrm>
            <a:off x="8951258" y="469951"/>
            <a:ext cx="2763657" cy="3640873"/>
          </a:xfrm>
          <a:prstGeom prst="rect">
            <a:avLst/>
          </a:prstGeom>
        </p:spPr>
      </p:pic>
      <p:sp>
        <p:nvSpPr>
          <p:cNvPr id="3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C54D1-60BE-135D-8B94-73BB4079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  <a:latin typeface="Raleway" pitchFamily="2" charset="0"/>
              </a:rPr>
              <a:t>Tideswell Community Hall	</a:t>
            </a:r>
            <a:br>
              <a:rPr lang="en-US" sz="3300">
                <a:solidFill>
                  <a:schemeClr val="tx1"/>
                </a:solidFill>
                <a:latin typeface="Raleway" pitchFamily="2" charset="0"/>
              </a:rPr>
            </a:br>
            <a:r>
              <a:rPr lang="en-US" sz="3300">
                <a:solidFill>
                  <a:schemeClr val="tx1"/>
                </a:solidFill>
                <a:latin typeface="Raleway" pitchFamily="2" charset="0"/>
              </a:rPr>
              <a:t>Capital Funding of £12,000 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A29402D-2769-90C2-9132-07C5D2AAE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tx1"/>
                </a:solidFill>
                <a:latin typeface="Raleway" pitchFamily="2" charset="0"/>
              </a:rPr>
              <a:t>Solar panels, inverter and battery storage</a:t>
            </a:r>
            <a:endParaRPr lang="en-US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97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3132D-A6D5-3B1E-C275-B1D76560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834467"/>
            <a:ext cx="8825658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>
                <a:latin typeface="Raleway" pitchFamily="2" charset="0"/>
              </a:rPr>
              <a:t>Wirksworth Town Council	</a:t>
            </a:r>
            <a:br>
              <a:rPr lang="en-US" sz="1700" b="1">
                <a:latin typeface="Raleway" pitchFamily="2" charset="0"/>
              </a:rPr>
            </a:br>
            <a:r>
              <a:rPr lang="en-US" sz="1700" b="1">
                <a:latin typeface="Raleway" pitchFamily="2" charset="0"/>
              </a:rPr>
              <a:t>Capital Funding of £9,001.60 </a:t>
            </a:r>
            <a:r>
              <a:rPr lang="en-US" sz="1700" b="1"/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00DD04-6975-3218-6594-6BAB93CD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5420847"/>
            <a:ext cx="8825658" cy="582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0"/>
              </a:rPr>
              <a:t>Improvements to public toilets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A3178-127D-799C-895D-1B3DCD420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-1" b="17370"/>
          <a:stretch>
            <a:fillRect/>
          </a:stretch>
        </p:blipFill>
        <p:spPr>
          <a:xfrm>
            <a:off x="1154953" y="471949"/>
            <a:ext cx="8825659" cy="410005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1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ECA9B-BC1A-783C-6AE7-E14F71407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 r="1" b="7459"/>
          <a:stretch>
            <a:fillRect/>
          </a:stretch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6EEABE-7C43-308C-8005-18972257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aleway" pitchFamily="2" charset="0"/>
              </a:rPr>
              <a:t>Bonsall Village Hall </a:t>
            </a:r>
            <a:br>
              <a:rPr lang="en-US">
                <a:solidFill>
                  <a:schemeClr val="tx1"/>
                </a:solidFill>
                <a:latin typeface="Raleway" pitchFamily="2" charset="0"/>
              </a:rPr>
            </a:br>
            <a:r>
              <a:rPr lang="en-US">
                <a:solidFill>
                  <a:schemeClr val="tx1"/>
                </a:solidFill>
                <a:latin typeface="Raleway" pitchFamily="2" charset="0"/>
              </a:rPr>
              <a:t>Capital Funding of £8,624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C7A87-27F3-7908-5696-88CF876259C9}"/>
              </a:ext>
            </a:extLst>
          </p:cNvPr>
          <p:cNvSpPr txBox="1"/>
          <p:nvPr/>
        </p:nvSpPr>
        <p:spPr>
          <a:xfrm>
            <a:off x="6375894" y="4110824"/>
            <a:ext cx="4772509" cy="1908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latin typeface="Raleway" pitchFamily="2" charset="0"/>
              </a:rPr>
              <a:t>Solar Panels and Battery Storage</a:t>
            </a:r>
          </a:p>
        </p:txBody>
      </p:sp>
    </p:spTree>
    <p:extLst>
      <p:ext uri="{BB962C8B-B14F-4D97-AF65-F5344CB8AC3E}">
        <p14:creationId xmlns:p14="http://schemas.microsoft.com/office/powerpoint/2010/main" val="2292193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4468F2-F6AE-4F60-95FB-AEF4ECB3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A32504-D897-43E6-93AD-6DD6AB14C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C4ABB57-196D-4F36-9C3F-C5B1C76F7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3972666-584E-4CDC-9B20-13CDAD501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C2D23-EB61-59FF-F9D6-E2584B80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148" r="25293" b="-1"/>
          <a:stretch>
            <a:fillRect/>
          </a:stretch>
        </p:blipFill>
        <p:spPr>
          <a:xfrm>
            <a:off x="467934" y="469953"/>
            <a:ext cx="2764648" cy="4648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43F7F-B0C9-4D81-D057-378CA3013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r="33795" b="2"/>
          <a:stretch>
            <a:fillRect/>
          </a:stretch>
        </p:blipFill>
        <p:spPr>
          <a:xfrm>
            <a:off x="3303911" y="469951"/>
            <a:ext cx="2752344" cy="464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C0817-9659-E571-F2DC-AEB644F40E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57" r="10339" b="4"/>
          <a:stretch>
            <a:fillRect/>
          </a:stretch>
        </p:blipFill>
        <p:spPr>
          <a:xfrm>
            <a:off x="6127584" y="475698"/>
            <a:ext cx="2752344" cy="4378646"/>
          </a:xfrm>
          <a:prstGeom prst="rect">
            <a:avLst/>
          </a:prstGeom>
        </p:spPr>
      </p:pic>
      <p:sp>
        <p:nvSpPr>
          <p:cNvPr id="1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168564-DE1A-AA88-9813-A277FF855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844" b="1"/>
          <a:stretch>
            <a:fillRect/>
          </a:stretch>
        </p:blipFill>
        <p:spPr>
          <a:xfrm>
            <a:off x="8951258" y="469951"/>
            <a:ext cx="2763657" cy="4393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0A8FF-EF8C-5B82-AD06-FFCC2D49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EBEBEB"/>
                </a:solidFill>
                <a:latin typeface="Raleway" pitchFamily="2" charset="0"/>
              </a:rPr>
              <a:t>Darley Dale Scouts Group </a:t>
            </a:r>
            <a:br>
              <a:rPr lang="en-US" sz="2800">
                <a:solidFill>
                  <a:srgbClr val="EBEBEB"/>
                </a:solidFill>
                <a:latin typeface="Raleway" pitchFamily="2" charset="0"/>
              </a:rPr>
            </a:br>
            <a:r>
              <a:rPr lang="en-US" sz="2800">
                <a:solidFill>
                  <a:srgbClr val="EBEBEB"/>
                </a:solidFill>
                <a:latin typeface="Raleway" pitchFamily="2" charset="0"/>
              </a:rPr>
              <a:t>Capital Funding of £8,000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60A6E-7E34-C85D-D44B-37E4C4B89416}"/>
              </a:ext>
            </a:extLst>
          </p:cNvPr>
          <p:cNvSpPr txBox="1"/>
          <p:nvPr/>
        </p:nvSpPr>
        <p:spPr>
          <a:xfrm>
            <a:off x="4561952" y="5722372"/>
            <a:ext cx="294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aleway" pitchFamily="2" charset="0"/>
              </a:rPr>
              <a:t>Insulation of Scout Hall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0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6D237-09D4-93B8-7BC7-C44032B0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>
                <a:solidFill>
                  <a:srgbClr val="EBEBEB"/>
                </a:solidFill>
                <a:latin typeface="Raleway" pitchFamily="2" charset="0"/>
              </a:rPr>
              <a:t>Hurst Farm Regeneration Ltd Capital Funding of £6,813 </a:t>
            </a:r>
            <a:br>
              <a:rPr lang="en-US" sz="3000" b="0" i="0" kern="1200">
                <a:solidFill>
                  <a:srgbClr val="EBEBEB"/>
                </a:solidFill>
                <a:latin typeface="Raleway" pitchFamily="2" charset="0"/>
              </a:rPr>
            </a:br>
            <a:r>
              <a:rPr lang="en-US" sz="3000" b="0" i="0" kern="1200">
                <a:solidFill>
                  <a:srgbClr val="EBEBEB"/>
                </a:solidFill>
                <a:latin typeface="Raleway" pitchFamily="2" charset="0"/>
              </a:rPr>
              <a:t>Electric/water connection, candle making and bee keeping equipment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Graphic 6" descr="Acorn">
            <a:extLst>
              <a:ext uri="{FF2B5EF4-FFF2-40B4-BE49-F238E27FC236}">
                <a16:creationId xmlns:a16="http://schemas.microsoft.com/office/drawing/2014/main" id="{68BE3E00-17C8-E16E-9DFF-28BBF300C9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8503" y="1113063"/>
            <a:ext cx="4628758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615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D40B773-7B09-4CA5-ACEF-6D8094970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680A730-D307-4619-A089-699C8994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00913" y="588083"/>
            <a:ext cx="6053670" cy="5681834"/>
          </a:xfrm>
          <a:custGeom>
            <a:avLst/>
            <a:gdLst>
              <a:gd name="connsiteX0" fmla="*/ 6053670 w 6053670"/>
              <a:gd name="connsiteY0" fmla="*/ 1098 h 5681834"/>
              <a:gd name="connsiteX1" fmla="*/ 6053670 w 6053670"/>
              <a:gd name="connsiteY1" fmla="*/ 1012899 h 5681834"/>
              <a:gd name="connsiteX2" fmla="*/ 6053670 w 6053670"/>
              <a:gd name="connsiteY2" fmla="*/ 1254558 h 5681834"/>
              <a:gd name="connsiteX3" fmla="*/ 6053670 w 6053670"/>
              <a:gd name="connsiteY3" fmla="*/ 5681834 h 5681834"/>
              <a:gd name="connsiteX4" fmla="*/ 0 w 6053670"/>
              <a:gd name="connsiteY4" fmla="*/ 5681834 h 5681834"/>
              <a:gd name="connsiteX5" fmla="*/ 0 w 6053670"/>
              <a:gd name="connsiteY5" fmla="*/ 1249853 h 5681834"/>
              <a:gd name="connsiteX6" fmla="*/ 0 w 6053670"/>
              <a:gd name="connsiteY6" fmla="*/ 1012899 h 5681834"/>
              <a:gd name="connsiteX7" fmla="*/ 0 w 6053670"/>
              <a:gd name="connsiteY7" fmla="*/ 0 h 5681834"/>
              <a:gd name="connsiteX8" fmla="*/ 35717 w 6053670"/>
              <a:gd name="connsiteY8" fmla="*/ 5488 h 5681834"/>
              <a:gd name="connsiteX9" fmla="*/ 140445 w 6053670"/>
              <a:gd name="connsiteY9" fmla="*/ 21641 h 5681834"/>
              <a:gd name="connsiteX10" fmla="*/ 216722 w 6053670"/>
              <a:gd name="connsiteY10" fmla="*/ 32932 h 5681834"/>
              <a:gd name="connsiteX11" fmla="*/ 307527 w 6053670"/>
              <a:gd name="connsiteY11" fmla="*/ 44850 h 5681834"/>
              <a:gd name="connsiteX12" fmla="*/ 415282 w 6053670"/>
              <a:gd name="connsiteY12" fmla="*/ 59121 h 5681834"/>
              <a:gd name="connsiteX13" fmla="*/ 534539 w 6053670"/>
              <a:gd name="connsiteY13" fmla="*/ 74175 h 5681834"/>
              <a:gd name="connsiteX14" fmla="*/ 668931 w 6053670"/>
              <a:gd name="connsiteY14" fmla="*/ 90014 h 5681834"/>
              <a:gd name="connsiteX15" fmla="*/ 815430 w 6053670"/>
              <a:gd name="connsiteY15" fmla="*/ 106794 h 5681834"/>
              <a:gd name="connsiteX16" fmla="*/ 974641 w 6053670"/>
              <a:gd name="connsiteY16" fmla="*/ 123574 h 5681834"/>
              <a:gd name="connsiteX17" fmla="*/ 1144144 w 6053670"/>
              <a:gd name="connsiteY17" fmla="*/ 140667 h 5681834"/>
              <a:gd name="connsiteX18" fmla="*/ 1326965 w 6053670"/>
              <a:gd name="connsiteY18" fmla="*/ 156506 h 5681834"/>
              <a:gd name="connsiteX19" fmla="*/ 1518261 w 6053670"/>
              <a:gd name="connsiteY19" fmla="*/ 171717 h 5681834"/>
              <a:gd name="connsiteX20" fmla="*/ 1720453 w 6053670"/>
              <a:gd name="connsiteY20" fmla="*/ 185518 h 5681834"/>
              <a:gd name="connsiteX21" fmla="*/ 1931121 w 6053670"/>
              <a:gd name="connsiteY21" fmla="*/ 198690 h 5681834"/>
              <a:gd name="connsiteX22" fmla="*/ 2150869 w 6053670"/>
              <a:gd name="connsiteY22" fmla="*/ 211079 h 5681834"/>
              <a:gd name="connsiteX23" fmla="*/ 2263467 w 6053670"/>
              <a:gd name="connsiteY23" fmla="*/ 215470 h 5681834"/>
              <a:gd name="connsiteX24" fmla="*/ 2378487 w 6053670"/>
              <a:gd name="connsiteY24" fmla="*/ 220332 h 5681834"/>
              <a:gd name="connsiteX25" fmla="*/ 2495323 w 6053670"/>
              <a:gd name="connsiteY25" fmla="*/ 224879 h 5681834"/>
              <a:gd name="connsiteX26" fmla="*/ 2612764 w 6053670"/>
              <a:gd name="connsiteY26" fmla="*/ 227859 h 5681834"/>
              <a:gd name="connsiteX27" fmla="*/ 2732627 w 6053670"/>
              <a:gd name="connsiteY27" fmla="*/ 230525 h 5681834"/>
              <a:gd name="connsiteX28" fmla="*/ 2853700 w 6053670"/>
              <a:gd name="connsiteY28" fmla="*/ 233348 h 5681834"/>
              <a:gd name="connsiteX29" fmla="*/ 2977195 w 6053670"/>
              <a:gd name="connsiteY29" fmla="*/ 235229 h 5681834"/>
              <a:gd name="connsiteX30" fmla="*/ 3101901 w 6053670"/>
              <a:gd name="connsiteY30" fmla="*/ 235229 h 5681834"/>
              <a:gd name="connsiteX31" fmla="*/ 3227817 w 6053670"/>
              <a:gd name="connsiteY31" fmla="*/ 236170 h 5681834"/>
              <a:gd name="connsiteX32" fmla="*/ 3354944 w 6053670"/>
              <a:gd name="connsiteY32" fmla="*/ 235229 h 5681834"/>
              <a:gd name="connsiteX33" fmla="*/ 3483887 w 6053670"/>
              <a:gd name="connsiteY33" fmla="*/ 233348 h 5681834"/>
              <a:gd name="connsiteX34" fmla="*/ 3612830 w 6053670"/>
              <a:gd name="connsiteY34" fmla="*/ 231623 h 5681834"/>
              <a:gd name="connsiteX35" fmla="*/ 3743590 w 6053670"/>
              <a:gd name="connsiteY35" fmla="*/ 227859 h 5681834"/>
              <a:gd name="connsiteX36" fmla="*/ 3875560 w 6053670"/>
              <a:gd name="connsiteY36" fmla="*/ 223938 h 5681834"/>
              <a:gd name="connsiteX37" fmla="*/ 4007530 w 6053670"/>
              <a:gd name="connsiteY37" fmla="*/ 219391 h 5681834"/>
              <a:gd name="connsiteX38" fmla="*/ 4140710 w 6053670"/>
              <a:gd name="connsiteY38" fmla="*/ 212961 h 5681834"/>
              <a:gd name="connsiteX39" fmla="*/ 4275102 w 6053670"/>
              <a:gd name="connsiteY39" fmla="*/ 205277 h 5681834"/>
              <a:gd name="connsiteX40" fmla="*/ 4410098 w 6053670"/>
              <a:gd name="connsiteY40" fmla="*/ 197907 h 5681834"/>
              <a:gd name="connsiteX41" fmla="*/ 4545096 w 6053670"/>
              <a:gd name="connsiteY41" fmla="*/ 188498 h 5681834"/>
              <a:gd name="connsiteX42" fmla="*/ 4681909 w 6053670"/>
              <a:gd name="connsiteY42" fmla="*/ 177207 h 5681834"/>
              <a:gd name="connsiteX43" fmla="*/ 4816905 w 6053670"/>
              <a:gd name="connsiteY43" fmla="*/ 165916 h 5681834"/>
              <a:gd name="connsiteX44" fmla="*/ 4954323 w 6053670"/>
              <a:gd name="connsiteY44" fmla="*/ 152899 h 5681834"/>
              <a:gd name="connsiteX45" fmla="*/ 5092347 w 6053670"/>
              <a:gd name="connsiteY45" fmla="*/ 138629 h 5681834"/>
              <a:gd name="connsiteX46" fmla="*/ 5228555 w 6053670"/>
              <a:gd name="connsiteY46" fmla="*/ 123574 h 5681834"/>
              <a:gd name="connsiteX47" fmla="*/ 5366578 w 6053670"/>
              <a:gd name="connsiteY47" fmla="*/ 106010 h 5681834"/>
              <a:gd name="connsiteX48" fmla="*/ 5503997 w 6053670"/>
              <a:gd name="connsiteY48" fmla="*/ 87192 h 5681834"/>
              <a:gd name="connsiteX49" fmla="*/ 5642020 w 6053670"/>
              <a:gd name="connsiteY49" fmla="*/ 68530 h 5681834"/>
              <a:gd name="connsiteX50" fmla="*/ 5779438 w 6053670"/>
              <a:gd name="connsiteY50" fmla="*/ 46733 h 5681834"/>
              <a:gd name="connsiteX51" fmla="*/ 5916251 w 6053670"/>
              <a:gd name="connsiteY51" fmla="*/ 24464 h 568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681834">
                <a:moveTo>
                  <a:pt x="6053670" y="1098"/>
                </a:moveTo>
                <a:lnTo>
                  <a:pt x="6053670" y="1012899"/>
                </a:lnTo>
                <a:lnTo>
                  <a:pt x="6053670" y="1254558"/>
                </a:lnTo>
                <a:lnTo>
                  <a:pt x="6053670" y="5681834"/>
                </a:lnTo>
                <a:lnTo>
                  <a:pt x="0" y="5681834"/>
                </a:lnTo>
                <a:lnTo>
                  <a:pt x="0" y="1249853"/>
                </a:lnTo>
                <a:lnTo>
                  <a:pt x="0" y="101289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9768AB41-1F45-4D7D-8E9F-F32F00C1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22CC7380-78F8-4871-A3DB-C4F04F39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598383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A6001-411A-A0F7-E2E6-98206473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373877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100" b="1">
                <a:solidFill>
                  <a:schemeClr val="tx1"/>
                </a:solidFill>
                <a:latin typeface="Raleway" pitchFamily="2" charset="0"/>
              </a:rPr>
              <a:t>Medway Community Centre</a:t>
            </a:r>
            <a:r>
              <a:rPr lang="en-GB" sz="3100">
                <a:solidFill>
                  <a:schemeClr val="tx1"/>
                </a:solidFill>
                <a:latin typeface="Raleway" pitchFamily="2" charset="0"/>
              </a:rPr>
              <a:t> </a:t>
            </a:r>
            <a:br>
              <a:rPr lang="en-GB" sz="3100">
                <a:solidFill>
                  <a:schemeClr val="tx1"/>
                </a:solidFill>
                <a:latin typeface="Raleway" pitchFamily="2" charset="0"/>
              </a:rPr>
            </a:br>
            <a:r>
              <a:rPr lang="en-GB" sz="3100">
                <a:solidFill>
                  <a:schemeClr val="tx1"/>
                </a:solidFill>
                <a:latin typeface="Raleway" pitchFamily="2" charset="0"/>
              </a:rPr>
              <a:t>Capital Funding of £6,574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3EF31-0416-82E2-C1E2-BA112C7CE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54" r="24796" b="2"/>
          <a:stretch>
            <a:fillRect/>
          </a:stretch>
        </p:blipFill>
        <p:spPr>
          <a:xfrm>
            <a:off x="6633676" y="645107"/>
            <a:ext cx="4909867" cy="328434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4FA2E53-B132-494A-BD39-D0FF6158E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539DD74A-5BA4-D4AF-4516-1D89AE26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373877" cy="381174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aleway" pitchFamily="2" charset="0"/>
              </a:rPr>
              <a:t>Medway Energy Efficiency Project</a:t>
            </a:r>
            <a:endParaRPr lang="en-GB">
              <a:solidFill>
                <a:schemeClr val="tx1"/>
              </a:solidFill>
              <a:latin typeface="Raleway" pitchFamily="2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D32D5-1449-C408-50D9-3905FFAF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248" r="16306" b="1"/>
          <a:stretch>
            <a:fillRect/>
          </a:stretch>
        </p:blipFill>
        <p:spPr>
          <a:xfrm>
            <a:off x="6633676" y="4095905"/>
            <a:ext cx="2358033" cy="2137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A7ED0-B25D-3B06-CCA0-D06422EE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28" r="25416" b="2"/>
          <a:stretch>
            <a:fillRect/>
          </a:stretch>
        </p:blipFill>
        <p:spPr>
          <a:xfrm>
            <a:off x="9155160" y="4095374"/>
            <a:ext cx="2388383" cy="21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8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276E39B-EE3F-4D17-BF9B-B38B05FD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CE337-4DEC-E1B3-DA57-0032AA79F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3" r="18544" b="-1"/>
          <a:stretch>
            <a:fillRect/>
          </a:stretch>
        </p:blipFill>
        <p:spPr>
          <a:xfrm>
            <a:off x="467934" y="469953"/>
            <a:ext cx="3749040" cy="426757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730E8C-D8C6-9451-830B-F86DD14B1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r="2" b="3696"/>
          <a:stretch>
            <a:fillRect/>
          </a:stretch>
        </p:blipFill>
        <p:spPr>
          <a:xfrm>
            <a:off x="4276179" y="469951"/>
            <a:ext cx="3639642" cy="4195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FACAF-ABE4-A156-4B19-4D63E22691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4" r="28298" b="2"/>
          <a:stretch>
            <a:fillRect/>
          </a:stretch>
        </p:blipFill>
        <p:spPr>
          <a:xfrm>
            <a:off x="7975026" y="469951"/>
            <a:ext cx="3739890" cy="4195163"/>
          </a:xfrm>
          <a:prstGeom prst="rect">
            <a:avLst/>
          </a:prstGeom>
        </p:spPr>
      </p:pic>
      <p:sp>
        <p:nvSpPr>
          <p:cNvPr id="3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585E9-67AC-D506-86F8-CE00433A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23686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0" kern="1200" err="1">
                <a:solidFill>
                  <a:schemeClr val="tx1"/>
                </a:solidFill>
                <a:latin typeface="Raleway" pitchFamily="2" charset="0"/>
              </a:rPr>
              <a:t>Osmaston</a:t>
            </a:r>
            <a:r>
              <a:rPr lang="en-US" sz="2800" b="1" i="0" kern="1200">
                <a:solidFill>
                  <a:schemeClr val="tx1"/>
                </a:solidFill>
                <a:latin typeface="Raleway" pitchFamily="2" charset="0"/>
              </a:rPr>
              <a:t> Polo Ground </a:t>
            </a:r>
            <a:br>
              <a:rPr lang="en-US" sz="2800" b="0" i="0" kern="1200">
                <a:solidFill>
                  <a:schemeClr val="tx1"/>
                </a:solidFill>
                <a:latin typeface="Raleway" pitchFamily="2" charset="0"/>
              </a:rPr>
            </a:br>
            <a:r>
              <a:rPr lang="en-US" sz="2800" b="0" i="0" kern="1200">
                <a:solidFill>
                  <a:schemeClr val="tx1"/>
                </a:solidFill>
                <a:latin typeface="Raleway" pitchFamily="2" charset="0"/>
              </a:rPr>
              <a:t>Capital Funding of £7,168</a:t>
            </a:r>
            <a:br>
              <a:rPr lang="en-US" sz="2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27F09AD3-40DC-1409-4C4B-4D6606DEC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Raleway" pitchFamily="2" charset="0"/>
              </a:rPr>
              <a:t>Sewerage / drainage works</a:t>
            </a:r>
          </a:p>
        </p:txBody>
      </p:sp>
    </p:spTree>
    <p:extLst>
      <p:ext uri="{BB962C8B-B14F-4D97-AF65-F5344CB8AC3E}">
        <p14:creationId xmlns:p14="http://schemas.microsoft.com/office/powerpoint/2010/main" val="132196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C04B4-8309-21D9-699B-C15C21191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517"/>
          <a:stretch>
            <a:fillRect/>
          </a:stretch>
        </p:blipFill>
        <p:spPr>
          <a:xfrm>
            <a:off x="477086" y="466162"/>
            <a:ext cx="5615867" cy="3937502"/>
          </a:xfrm>
          <a:custGeom>
            <a:avLst/>
            <a:gdLst/>
            <a:ahLst/>
            <a:cxnLst/>
            <a:rect l="l" t="t" r="r" b="b"/>
            <a:pathLst>
              <a:path w="5615867" h="3937502">
                <a:moveTo>
                  <a:pt x="0" y="0"/>
                </a:moveTo>
                <a:lnTo>
                  <a:pt x="5615867" y="0"/>
                </a:lnTo>
                <a:lnTo>
                  <a:pt x="5615867" y="3592995"/>
                </a:lnTo>
                <a:lnTo>
                  <a:pt x="5526768" y="3592995"/>
                </a:lnTo>
                <a:lnTo>
                  <a:pt x="5297516" y="3589699"/>
                </a:lnTo>
                <a:lnTo>
                  <a:pt x="5072759" y="3584753"/>
                </a:lnTo>
                <a:lnTo>
                  <a:pt x="4850251" y="3580082"/>
                </a:lnTo>
                <a:lnTo>
                  <a:pt x="4632236" y="3574861"/>
                </a:lnTo>
                <a:lnTo>
                  <a:pt x="4415345" y="3566894"/>
                </a:lnTo>
                <a:lnTo>
                  <a:pt x="4201828" y="3558376"/>
                </a:lnTo>
                <a:lnTo>
                  <a:pt x="3992803" y="3550683"/>
                </a:lnTo>
                <a:lnTo>
                  <a:pt x="3584870" y="3528977"/>
                </a:lnTo>
                <a:lnTo>
                  <a:pt x="3193793" y="3505898"/>
                </a:lnTo>
                <a:lnTo>
                  <a:pt x="2818449" y="3481719"/>
                </a:lnTo>
                <a:lnTo>
                  <a:pt x="2463334" y="3455068"/>
                </a:lnTo>
                <a:lnTo>
                  <a:pt x="2123952" y="3427317"/>
                </a:lnTo>
                <a:lnTo>
                  <a:pt x="1809292" y="3397369"/>
                </a:lnTo>
                <a:lnTo>
                  <a:pt x="1513738" y="3367971"/>
                </a:lnTo>
                <a:lnTo>
                  <a:pt x="1241781" y="3338572"/>
                </a:lnTo>
                <a:lnTo>
                  <a:pt x="992302" y="3310822"/>
                </a:lnTo>
                <a:lnTo>
                  <a:pt x="770916" y="3284445"/>
                </a:lnTo>
                <a:lnTo>
                  <a:pt x="570883" y="3259442"/>
                </a:lnTo>
                <a:lnTo>
                  <a:pt x="402316" y="3238561"/>
                </a:lnTo>
                <a:lnTo>
                  <a:pt x="260719" y="3218778"/>
                </a:lnTo>
                <a:lnTo>
                  <a:pt x="66304" y="3190479"/>
                </a:lnTo>
                <a:lnTo>
                  <a:pt x="1" y="3180862"/>
                </a:lnTo>
                <a:lnTo>
                  <a:pt x="1" y="3937502"/>
                </a:lnTo>
                <a:lnTo>
                  <a:pt x="0" y="393750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8320F-C5DA-CBFA-0D67-129E156C4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8" r="3" b="3"/>
          <a:stretch>
            <a:fillRect/>
          </a:stretch>
        </p:blipFill>
        <p:spPr>
          <a:xfrm>
            <a:off x="6089905" y="454911"/>
            <a:ext cx="5625013" cy="3594644"/>
          </a:xfrm>
          <a:custGeom>
            <a:avLst/>
            <a:gdLst/>
            <a:ahLst/>
            <a:cxnLst/>
            <a:rect l="l" t="t" r="r" b="b"/>
            <a:pathLst>
              <a:path w="5625013" h="3594644">
                <a:moveTo>
                  <a:pt x="0" y="0"/>
                </a:moveTo>
                <a:lnTo>
                  <a:pt x="5625013" y="0"/>
                </a:lnTo>
                <a:lnTo>
                  <a:pt x="5625013" y="3182785"/>
                </a:lnTo>
                <a:lnTo>
                  <a:pt x="5369916" y="3223724"/>
                </a:lnTo>
                <a:lnTo>
                  <a:pt x="5115940" y="3262739"/>
                </a:lnTo>
                <a:lnTo>
                  <a:pt x="4860842" y="3300930"/>
                </a:lnTo>
                <a:lnTo>
                  <a:pt x="4604619" y="3333626"/>
                </a:lnTo>
                <a:lnTo>
                  <a:pt x="4349520" y="3366596"/>
                </a:lnTo>
                <a:lnTo>
                  <a:pt x="4093297" y="3397369"/>
                </a:lnTo>
                <a:lnTo>
                  <a:pt x="3840446" y="3423746"/>
                </a:lnTo>
                <a:lnTo>
                  <a:pt x="3584223" y="3448748"/>
                </a:lnTo>
                <a:lnTo>
                  <a:pt x="3329125" y="3471553"/>
                </a:lnTo>
                <a:lnTo>
                  <a:pt x="3078521" y="3491336"/>
                </a:lnTo>
                <a:lnTo>
                  <a:pt x="2824547" y="3511118"/>
                </a:lnTo>
                <a:lnTo>
                  <a:pt x="2573942" y="3527604"/>
                </a:lnTo>
                <a:lnTo>
                  <a:pt x="2323339" y="3540517"/>
                </a:lnTo>
                <a:lnTo>
                  <a:pt x="2073860" y="3553980"/>
                </a:lnTo>
                <a:lnTo>
                  <a:pt x="1826627" y="3565245"/>
                </a:lnTo>
                <a:lnTo>
                  <a:pt x="1581642" y="3573213"/>
                </a:lnTo>
                <a:lnTo>
                  <a:pt x="1336657" y="3580082"/>
                </a:lnTo>
                <a:lnTo>
                  <a:pt x="1093921" y="3586676"/>
                </a:lnTo>
                <a:lnTo>
                  <a:pt x="854555" y="3589699"/>
                </a:lnTo>
                <a:lnTo>
                  <a:pt x="615189" y="3592995"/>
                </a:lnTo>
                <a:lnTo>
                  <a:pt x="379194" y="3594644"/>
                </a:lnTo>
                <a:lnTo>
                  <a:pt x="145448" y="3592995"/>
                </a:lnTo>
                <a:lnTo>
                  <a:pt x="0" y="3592995"/>
                </a:lnTo>
                <a:close/>
              </a:path>
            </a:pathLst>
          </a:cu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64715-C66E-D634-1CA9-9D072496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b="1">
                <a:solidFill>
                  <a:schemeClr val="tx1"/>
                </a:solidFill>
                <a:latin typeface="Raleway" pitchFamily="2" charset="0"/>
              </a:rPr>
              <a:t>Sudbury Gasworks Regeneration Trust</a:t>
            </a:r>
            <a:r>
              <a:rPr lang="en-GB" sz="3300">
                <a:solidFill>
                  <a:schemeClr val="tx1"/>
                </a:solidFill>
                <a:latin typeface="Raleway" pitchFamily="2" charset="0"/>
              </a:rPr>
              <a:t> Capital Funding of £11,550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10BF-54F9-D3BC-2275-6D828BCAE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GB">
                <a:latin typeface="Raleway" pitchFamily="2" charset="0"/>
              </a:rPr>
              <a:t>Partial award for outbuildings.</a:t>
            </a:r>
            <a:endParaRPr lang="en-GB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15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D2EB6-0B4C-D408-DE69-3E9776975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3" b="3"/>
          <a:stretch>
            <a:fillRect/>
          </a:stretch>
        </p:blipFill>
        <p:spPr>
          <a:xfrm>
            <a:off x="593947" y="474132"/>
            <a:ext cx="5382436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0B11E-4720-49EA-AF37-2CC0369CE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6" r="2" b="11358"/>
          <a:stretch>
            <a:fillRect/>
          </a:stretch>
        </p:blipFill>
        <p:spPr>
          <a:xfrm>
            <a:off x="6405152" y="473338"/>
            <a:ext cx="4905710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1F03-C20A-E664-2AF8-2BD65B86A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76" y="5692877"/>
            <a:ext cx="10893095" cy="53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0"/>
              </a:rPr>
              <a:t>Scoreboard and Screen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BDAC0-A6F3-21DA-17D1-3C729A76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>
                <a:solidFill>
                  <a:schemeClr val="bg2"/>
                </a:solidFill>
                <a:latin typeface="Raleway" pitchFamily="2" charset="0"/>
              </a:rPr>
              <a:t>Ashbourne RGS &amp; Community Partnership Capital Funding of £20,000 </a:t>
            </a:r>
          </a:p>
        </p:txBody>
      </p:sp>
    </p:spTree>
    <p:extLst>
      <p:ext uri="{BB962C8B-B14F-4D97-AF65-F5344CB8AC3E}">
        <p14:creationId xmlns:p14="http://schemas.microsoft.com/office/powerpoint/2010/main" val="18240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89E0C6-2612-6798-34BC-7FDBC45C9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r="-2" b="16763"/>
          <a:stretch>
            <a:fillRect/>
          </a:stretch>
        </p:blipFill>
        <p:spPr>
          <a:xfrm>
            <a:off x="477086" y="466162"/>
            <a:ext cx="5615867" cy="3937502"/>
          </a:xfrm>
          <a:custGeom>
            <a:avLst/>
            <a:gdLst/>
            <a:ahLst/>
            <a:cxnLst/>
            <a:rect l="l" t="t" r="r" b="b"/>
            <a:pathLst>
              <a:path w="5615867" h="3937502">
                <a:moveTo>
                  <a:pt x="0" y="0"/>
                </a:moveTo>
                <a:lnTo>
                  <a:pt x="5615867" y="0"/>
                </a:lnTo>
                <a:lnTo>
                  <a:pt x="5615867" y="3592995"/>
                </a:lnTo>
                <a:lnTo>
                  <a:pt x="5526768" y="3592995"/>
                </a:lnTo>
                <a:lnTo>
                  <a:pt x="5297516" y="3589699"/>
                </a:lnTo>
                <a:lnTo>
                  <a:pt x="5072759" y="3584753"/>
                </a:lnTo>
                <a:lnTo>
                  <a:pt x="4850251" y="3580082"/>
                </a:lnTo>
                <a:lnTo>
                  <a:pt x="4632236" y="3574861"/>
                </a:lnTo>
                <a:lnTo>
                  <a:pt x="4415345" y="3566894"/>
                </a:lnTo>
                <a:lnTo>
                  <a:pt x="4201828" y="3558376"/>
                </a:lnTo>
                <a:lnTo>
                  <a:pt x="3992803" y="3550683"/>
                </a:lnTo>
                <a:lnTo>
                  <a:pt x="3584870" y="3528977"/>
                </a:lnTo>
                <a:lnTo>
                  <a:pt x="3193793" y="3505898"/>
                </a:lnTo>
                <a:lnTo>
                  <a:pt x="2818449" y="3481719"/>
                </a:lnTo>
                <a:lnTo>
                  <a:pt x="2463334" y="3455068"/>
                </a:lnTo>
                <a:lnTo>
                  <a:pt x="2123952" y="3427317"/>
                </a:lnTo>
                <a:lnTo>
                  <a:pt x="1809292" y="3397369"/>
                </a:lnTo>
                <a:lnTo>
                  <a:pt x="1513738" y="3367971"/>
                </a:lnTo>
                <a:lnTo>
                  <a:pt x="1241781" y="3338572"/>
                </a:lnTo>
                <a:lnTo>
                  <a:pt x="992302" y="3310822"/>
                </a:lnTo>
                <a:lnTo>
                  <a:pt x="770916" y="3284445"/>
                </a:lnTo>
                <a:lnTo>
                  <a:pt x="570883" y="3259442"/>
                </a:lnTo>
                <a:lnTo>
                  <a:pt x="402316" y="3238561"/>
                </a:lnTo>
                <a:lnTo>
                  <a:pt x="260719" y="3218778"/>
                </a:lnTo>
                <a:lnTo>
                  <a:pt x="66304" y="3190479"/>
                </a:lnTo>
                <a:lnTo>
                  <a:pt x="1" y="3180862"/>
                </a:lnTo>
                <a:lnTo>
                  <a:pt x="1" y="3937502"/>
                </a:lnTo>
                <a:lnTo>
                  <a:pt x="0" y="393750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41585-F0F3-85A0-985A-A66B6C5F1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42" r="3" b="3"/>
          <a:stretch>
            <a:fillRect/>
          </a:stretch>
        </p:blipFill>
        <p:spPr>
          <a:xfrm>
            <a:off x="6089905" y="454911"/>
            <a:ext cx="5625013" cy="3594644"/>
          </a:xfrm>
          <a:custGeom>
            <a:avLst/>
            <a:gdLst/>
            <a:ahLst/>
            <a:cxnLst/>
            <a:rect l="l" t="t" r="r" b="b"/>
            <a:pathLst>
              <a:path w="5625013" h="3594644">
                <a:moveTo>
                  <a:pt x="0" y="0"/>
                </a:moveTo>
                <a:lnTo>
                  <a:pt x="5625013" y="0"/>
                </a:lnTo>
                <a:lnTo>
                  <a:pt x="5625013" y="3182785"/>
                </a:lnTo>
                <a:lnTo>
                  <a:pt x="5369916" y="3223724"/>
                </a:lnTo>
                <a:lnTo>
                  <a:pt x="5115940" y="3262739"/>
                </a:lnTo>
                <a:lnTo>
                  <a:pt x="4860842" y="3300930"/>
                </a:lnTo>
                <a:lnTo>
                  <a:pt x="4604619" y="3333626"/>
                </a:lnTo>
                <a:lnTo>
                  <a:pt x="4349520" y="3366596"/>
                </a:lnTo>
                <a:lnTo>
                  <a:pt x="4093297" y="3397369"/>
                </a:lnTo>
                <a:lnTo>
                  <a:pt x="3840446" y="3423746"/>
                </a:lnTo>
                <a:lnTo>
                  <a:pt x="3584223" y="3448748"/>
                </a:lnTo>
                <a:lnTo>
                  <a:pt x="3329125" y="3471553"/>
                </a:lnTo>
                <a:lnTo>
                  <a:pt x="3078521" y="3491336"/>
                </a:lnTo>
                <a:lnTo>
                  <a:pt x="2824547" y="3511118"/>
                </a:lnTo>
                <a:lnTo>
                  <a:pt x="2573942" y="3527604"/>
                </a:lnTo>
                <a:lnTo>
                  <a:pt x="2323339" y="3540517"/>
                </a:lnTo>
                <a:lnTo>
                  <a:pt x="2073860" y="3553980"/>
                </a:lnTo>
                <a:lnTo>
                  <a:pt x="1826627" y="3565245"/>
                </a:lnTo>
                <a:lnTo>
                  <a:pt x="1581642" y="3573213"/>
                </a:lnTo>
                <a:lnTo>
                  <a:pt x="1336657" y="3580082"/>
                </a:lnTo>
                <a:lnTo>
                  <a:pt x="1093921" y="3586676"/>
                </a:lnTo>
                <a:lnTo>
                  <a:pt x="854555" y="3589699"/>
                </a:lnTo>
                <a:lnTo>
                  <a:pt x="615189" y="3592995"/>
                </a:lnTo>
                <a:lnTo>
                  <a:pt x="379194" y="3594644"/>
                </a:lnTo>
                <a:lnTo>
                  <a:pt x="145448" y="3592995"/>
                </a:lnTo>
                <a:lnTo>
                  <a:pt x="0" y="3592995"/>
                </a:lnTo>
                <a:close/>
              </a:path>
            </a:pathLst>
          </a:cu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678C3-6378-F3AF-C336-C036BFCC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b="1">
                <a:solidFill>
                  <a:schemeClr val="tx1"/>
                </a:solidFill>
                <a:latin typeface="Raleway" pitchFamily="2" charset="0"/>
              </a:rPr>
              <a:t>Bakewell Town and Community Trust</a:t>
            </a:r>
            <a:r>
              <a:rPr lang="en-GB" sz="3300">
                <a:solidFill>
                  <a:schemeClr val="tx1"/>
                </a:solidFill>
                <a:latin typeface="Raleway" pitchFamily="2" charset="0"/>
              </a:rPr>
              <a:t> </a:t>
            </a:r>
            <a:br>
              <a:rPr lang="en-GB" sz="3300">
                <a:solidFill>
                  <a:schemeClr val="tx1"/>
                </a:solidFill>
                <a:latin typeface="Raleway" pitchFamily="2" charset="0"/>
              </a:rPr>
            </a:br>
            <a:r>
              <a:rPr lang="en-GB" sz="3300">
                <a:solidFill>
                  <a:schemeClr val="tx1"/>
                </a:solidFill>
                <a:latin typeface="Raleway" pitchFamily="2" charset="0"/>
              </a:rPr>
              <a:t>Capital Funding of £10,500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0934-D50C-D6E5-D30A-1B974DEC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GB" sz="2400">
                <a:solidFill>
                  <a:schemeClr val="tx1"/>
                </a:solidFill>
                <a:latin typeface="Raleway" pitchFamily="2" charset="0"/>
              </a:rPr>
              <a:t>Solar Panels and Batteries</a:t>
            </a:r>
          </a:p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84C51-3938-EF4D-AF0D-93B93CD7E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809" y="904083"/>
            <a:ext cx="3439617" cy="257971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C0D58-C823-1E67-0A83-84B958582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5693" y="903289"/>
            <a:ext cx="3439617" cy="257971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A44079-2AB3-77A8-BF2F-889197819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6524" y="903289"/>
            <a:ext cx="3439617" cy="257971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FEBAC-6047-6FB0-9C4F-9FC6FE2F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i="0" kern="1200">
                <a:solidFill>
                  <a:schemeClr val="bg2"/>
                </a:solidFill>
                <a:latin typeface="Raleway" pitchFamily="2" charset="0"/>
              </a:rPr>
              <a:t>Bonsall Parish Council </a:t>
            </a:r>
            <a:br>
              <a:rPr lang="en-US" sz="2800" b="1" i="0" kern="1200">
                <a:solidFill>
                  <a:schemeClr val="bg2"/>
                </a:solidFill>
                <a:latin typeface="Raleway" pitchFamily="2" charset="0"/>
              </a:rPr>
            </a:br>
            <a:r>
              <a:rPr lang="en-US" sz="2800" b="1" i="0" kern="1200">
                <a:solidFill>
                  <a:schemeClr val="bg2"/>
                </a:solidFill>
                <a:latin typeface="Raleway" pitchFamily="2" charset="0"/>
              </a:rPr>
              <a:t>Capital Funding of £16,000 </a:t>
            </a:r>
            <a:br>
              <a:rPr lang="en-US" sz="2400" b="0" i="0" kern="1200">
                <a:solidFill>
                  <a:schemeClr val="bg2"/>
                </a:solidFill>
                <a:latin typeface="Raleway" pitchFamily="2" charset="0"/>
              </a:rPr>
            </a:br>
            <a:r>
              <a:rPr lang="en-US" sz="2400" b="0" i="0" kern="1200">
                <a:solidFill>
                  <a:schemeClr val="bg2"/>
                </a:solidFill>
                <a:latin typeface="Raleway" pitchFamily="2" charset="0"/>
              </a:rPr>
              <a:t>New play equipment for children’s playground.    </a:t>
            </a:r>
          </a:p>
        </p:txBody>
      </p:sp>
    </p:spTree>
    <p:extLst>
      <p:ext uri="{BB962C8B-B14F-4D97-AF65-F5344CB8AC3E}">
        <p14:creationId xmlns:p14="http://schemas.microsoft.com/office/powerpoint/2010/main" val="5436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046348-C43F-73E2-605F-145368D0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-2" b="9186"/>
          <a:stretch>
            <a:fillRect/>
          </a:stretch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552B8-B931-1CC4-95B5-CB725FD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b="1">
                <a:latin typeface="Raleway" pitchFamily="2" charset="0"/>
              </a:rPr>
              <a:t>Farming Life Centre </a:t>
            </a:r>
            <a:br>
              <a:rPr lang="en-US" sz="4600">
                <a:latin typeface="Raleway" pitchFamily="2" charset="0"/>
              </a:rPr>
            </a:br>
            <a:r>
              <a:rPr lang="en-US" sz="4600">
                <a:latin typeface="Raleway" pitchFamily="2" charset="0"/>
              </a:rPr>
              <a:t>Revenue Funding of £6,796.38*</a:t>
            </a:r>
            <a:br>
              <a:rPr lang="en-US" sz="4600">
                <a:latin typeface="Raleway" pitchFamily="2" charset="0"/>
              </a:rPr>
            </a:br>
            <a:r>
              <a:rPr lang="en-US" sz="4000">
                <a:latin typeface="Raleway" pitchFamily="2" charset="0"/>
              </a:rPr>
              <a:t>Befriending project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1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872CD-6DE4-2118-D2B3-925B755F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48" r="1" b="7811"/>
          <a:stretch>
            <a:fillRect/>
          </a:stretch>
        </p:blipFill>
        <p:spPr>
          <a:xfrm>
            <a:off x="806465" y="474132"/>
            <a:ext cx="3066305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916A1-F488-05F7-AC93-1383E6C1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15380"/>
          <a:stretch>
            <a:fillRect/>
          </a:stretch>
        </p:blipFill>
        <p:spPr>
          <a:xfrm>
            <a:off x="4534657" y="473338"/>
            <a:ext cx="3021689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0C16EF-206B-5828-E96B-53A5276EA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r="-2" b="6813"/>
          <a:stretch>
            <a:fillRect/>
          </a:stretch>
        </p:blipFill>
        <p:spPr>
          <a:xfrm>
            <a:off x="8264253" y="473338"/>
            <a:ext cx="2984159" cy="34396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5D3C1-5A1A-A880-7227-4546E0F0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>
                <a:solidFill>
                  <a:schemeClr val="bg2"/>
                </a:solidFill>
                <a:latin typeface="Raleway" pitchFamily="2" charset="0"/>
              </a:rPr>
              <a:t>Hartington Village Hall </a:t>
            </a:r>
            <a:br>
              <a:rPr lang="en-US" sz="3800" b="0" i="0" kern="1200">
                <a:solidFill>
                  <a:schemeClr val="bg2"/>
                </a:solidFill>
                <a:latin typeface="Raleway" pitchFamily="2" charset="0"/>
              </a:rPr>
            </a:br>
            <a:r>
              <a:rPr lang="en-US" sz="3800" b="0" i="0" kern="1200">
                <a:solidFill>
                  <a:schemeClr val="bg2"/>
                </a:solidFill>
                <a:latin typeface="Raleway" pitchFamily="2" charset="0"/>
              </a:rPr>
              <a:t>Capital Funding of £10,296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78141-B707-15AE-4978-A70049020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76" y="5692877"/>
            <a:ext cx="10893095" cy="53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0"/>
              </a:rPr>
              <a:t>Courtyard &amp; terrace improvements </a:t>
            </a:r>
          </a:p>
        </p:txBody>
      </p:sp>
    </p:spTree>
    <p:extLst>
      <p:ext uri="{BB962C8B-B14F-4D97-AF65-F5344CB8AC3E}">
        <p14:creationId xmlns:p14="http://schemas.microsoft.com/office/powerpoint/2010/main" val="1191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5C84-C8DE-8DD4-93F0-0D98F9DE8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1216" r="16871" b="-1"/>
          <a:stretch>
            <a:fillRect/>
          </a:stretch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47550-4E2A-8618-8138-25417C5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4275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>
                <a:latin typeface="Raleway" pitchFamily="2" charset="0"/>
              </a:rPr>
              <a:t>Matlock &amp; District Community First Responders </a:t>
            </a:r>
            <a:br>
              <a:rPr lang="en-US" sz="3000">
                <a:latin typeface="Raleway" pitchFamily="2" charset="0"/>
              </a:rPr>
            </a:br>
            <a:r>
              <a:rPr lang="en-US" sz="3000">
                <a:latin typeface="Raleway" pitchFamily="2" charset="0"/>
              </a:rPr>
              <a:t>Capital Funding of £8,490.99* </a:t>
            </a:r>
            <a:br>
              <a:rPr lang="en-US" sz="3000">
                <a:latin typeface="Raleway" pitchFamily="2" charset="0"/>
              </a:rPr>
            </a:br>
            <a:r>
              <a:rPr lang="en-US" sz="3000">
                <a:latin typeface="Raleway" pitchFamily="2" charset="0"/>
              </a:rPr>
              <a:t>Specialist equipment and training </a:t>
            </a:r>
            <a:br>
              <a:rPr lang="en-US" sz="3000">
                <a:latin typeface="Raleway" pitchFamily="2" charset="0"/>
              </a:rPr>
            </a:br>
            <a:endParaRPr lang="en-US" sz="3000">
              <a:latin typeface="Raleway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276E39B-EE3F-4D17-BF9B-B38B05FD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FBC39-1E2A-B517-C1F9-697E4294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05" b="7603"/>
          <a:stretch>
            <a:fillRect/>
          </a:stretch>
        </p:blipFill>
        <p:spPr>
          <a:xfrm>
            <a:off x="467934" y="469953"/>
            <a:ext cx="3749040" cy="426757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B4D272-AFDD-F356-BD8E-18DDB9E2F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" r="-4" b="4612"/>
          <a:stretch>
            <a:fillRect/>
          </a:stretch>
        </p:blipFill>
        <p:spPr>
          <a:xfrm>
            <a:off x="4276179" y="469951"/>
            <a:ext cx="3639642" cy="4195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28F0C-8051-7C74-9167-8679914736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760" r="23190" b="-3"/>
          <a:stretch>
            <a:fillRect/>
          </a:stretch>
        </p:blipFill>
        <p:spPr>
          <a:xfrm>
            <a:off x="7975026" y="469951"/>
            <a:ext cx="3739890" cy="4195163"/>
          </a:xfrm>
          <a:prstGeom prst="rect">
            <a:avLst/>
          </a:prstGeom>
        </p:spPr>
      </p:pic>
      <p:sp>
        <p:nvSpPr>
          <p:cNvPr id="6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B0C-29CA-D2EB-E237-C546DA2C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22772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i="0" kern="1200" err="1">
                <a:solidFill>
                  <a:schemeClr val="tx1"/>
                </a:solidFill>
                <a:latin typeface="Raleway" pitchFamily="2" charset="0"/>
              </a:rPr>
              <a:t>Parwich</a:t>
            </a:r>
            <a:r>
              <a:rPr lang="en-US" sz="2500" b="1" i="0" kern="1200">
                <a:solidFill>
                  <a:schemeClr val="tx1"/>
                </a:solidFill>
                <a:latin typeface="Raleway" pitchFamily="2" charset="0"/>
              </a:rPr>
              <a:t> Memorial Hall </a:t>
            </a:r>
            <a:br>
              <a:rPr lang="en-US" sz="2500" b="0" i="0" kern="1200">
                <a:solidFill>
                  <a:schemeClr val="tx1"/>
                </a:solidFill>
                <a:latin typeface="Raleway" pitchFamily="2" charset="0"/>
              </a:rPr>
            </a:br>
            <a:r>
              <a:rPr lang="en-US" sz="2500" b="0" i="0" kern="1200">
                <a:solidFill>
                  <a:schemeClr val="tx1"/>
                </a:solidFill>
                <a:latin typeface="Raleway" pitchFamily="2" charset="0"/>
              </a:rPr>
              <a:t>Capital Funding of £17,200 </a:t>
            </a:r>
            <a:br>
              <a:rPr lang="en-US" sz="2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5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594CBA5D-8CF1-5D41-0867-C497F4AB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Raleway" pitchFamily="2" charset="0"/>
              </a:rPr>
              <a:t>Batteries for storing solar power generated electricity</a:t>
            </a:r>
          </a:p>
        </p:txBody>
      </p:sp>
    </p:spTree>
    <p:extLst>
      <p:ext uri="{BB962C8B-B14F-4D97-AF65-F5344CB8AC3E}">
        <p14:creationId xmlns:p14="http://schemas.microsoft.com/office/powerpoint/2010/main" val="3021648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DF22DA-1582-488B-39F3-D2E5764D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>
                <a:solidFill>
                  <a:schemeClr val="bg2"/>
                </a:solidFill>
                <a:latin typeface="Raleway" pitchFamily="2" charset="0"/>
              </a:rPr>
              <a:t>River Network </a:t>
            </a:r>
            <a:br>
              <a:rPr lang="en-US" sz="5000" b="0" i="0" kern="1200">
                <a:solidFill>
                  <a:schemeClr val="bg2"/>
                </a:solidFill>
                <a:latin typeface="Raleway" pitchFamily="2" charset="0"/>
              </a:rPr>
            </a:br>
            <a:r>
              <a:rPr lang="en-US" sz="5000" b="0" i="0" kern="1200">
                <a:solidFill>
                  <a:schemeClr val="bg2"/>
                </a:solidFill>
                <a:latin typeface="Raleway" pitchFamily="2" charset="0"/>
              </a:rPr>
              <a:t>Revenue Funding of £1,440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2736B-0A83-58F9-90D7-2F38A12A7C43}"/>
              </a:ext>
            </a:extLst>
          </p:cNvPr>
          <p:cNvSpPr txBox="1"/>
          <p:nvPr/>
        </p:nvSpPr>
        <p:spPr>
          <a:xfrm>
            <a:off x="7007145" y="4591665"/>
            <a:ext cx="4535926" cy="1113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Raleway" pitchFamily="2" charset="0"/>
              </a:rPr>
              <a:t>Volunteer training &amp; recruitment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F798B8-1C3B-4B89-8B9A-3F9613CD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FBC0DC-E9D1-4FE7-A92D-8C0C21E6C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C5B8AD05-BFBB-476E-A552-5125E1F1F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55960B2F-90D8-4D62-B831-C33669F8D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6FD2F3-F23D-4994-1C87-0BA69AA8F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63" y="1178877"/>
            <a:ext cx="4983737" cy="2198215"/>
          </a:xfrm>
          <a:prstGeom prst="rect">
            <a:avLst/>
          </a:prstGeom>
        </p:spPr>
      </p:pic>
      <p:pic>
        <p:nvPicPr>
          <p:cNvPr id="7" name="Graphic 6" descr="Coins">
            <a:extLst>
              <a:ext uri="{FF2B5EF4-FFF2-40B4-BE49-F238E27FC236}">
                <a16:creationId xmlns:a16="http://schemas.microsoft.com/office/drawing/2014/main" id="{8409AC0F-6707-0F10-E2C1-B8F8241F5C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9592" y="3574618"/>
            <a:ext cx="2264078" cy="22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41037729BAB948928EADF2FB60C2B5" ma:contentTypeVersion="15" ma:contentTypeDescription="Create a new document." ma:contentTypeScope="" ma:versionID="a6d13a570dac6a7a01841107cca8c437">
  <xsd:schema xmlns:xsd="http://www.w3.org/2001/XMLSchema" xmlns:xs="http://www.w3.org/2001/XMLSchema" xmlns:p="http://schemas.microsoft.com/office/2006/metadata/properties" xmlns:ns2="eb764b5f-c111-4d3e-9761-66c07bb7dbf0" xmlns:ns3="7cebcece-0baa-4b7c-b5ef-3048cab954f8" targetNamespace="http://schemas.microsoft.com/office/2006/metadata/properties" ma:root="true" ma:fieldsID="d2e5925fe8083ed4bbc4d3d8b8b9f00c" ns2:_="" ns3:_="">
    <xsd:import namespace="eb764b5f-c111-4d3e-9761-66c07bb7dbf0"/>
    <xsd:import namespace="7cebcece-0baa-4b7c-b5ef-3048cab954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64b5f-c111-4d3e-9761-66c07bb7d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244fd32-bd45-4f00-9777-916c4780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bcece-0baa-4b7c-b5ef-3048cab954f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0eb81a2-309a-4e87-ba01-adda87ebbb78}" ma:internalName="TaxCatchAll" ma:showField="CatchAllData" ma:web="7cebcece-0baa-4b7c-b5ef-3048cab95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764b5f-c111-4d3e-9761-66c07bb7dbf0">
      <Terms xmlns="http://schemas.microsoft.com/office/infopath/2007/PartnerControls"/>
    </lcf76f155ced4ddcb4097134ff3c332f>
    <TaxCatchAll xmlns="7cebcece-0baa-4b7c-b5ef-3048cab954f8" xsi:nil="true"/>
  </documentManagement>
</p:properties>
</file>

<file path=customXml/itemProps1.xml><?xml version="1.0" encoding="utf-8"?>
<ds:datastoreItem xmlns:ds="http://schemas.openxmlformats.org/officeDocument/2006/customXml" ds:itemID="{FD6BA403-827C-49EF-8A22-D5A022C2104A}">
  <ds:schemaRefs>
    <ds:schemaRef ds:uri="7cebcece-0baa-4b7c-b5ef-3048cab954f8"/>
    <ds:schemaRef ds:uri="eb764b5f-c111-4d3e-9761-66c07bb7db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804C29-9024-4FAA-8D76-195E4B8856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3477AA-4677-4570-A5E7-14A2CE40576A}">
  <ds:schemaRefs>
    <ds:schemaRef ds:uri="7cebcece-0baa-4b7c-b5ef-3048cab954f8"/>
    <ds:schemaRef ds:uri="eb764b5f-c111-4d3e-9761-66c07bb7dbf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494</Words>
  <Application>Microsoft Office PowerPoint</Application>
  <PresentationFormat>Widescreen</PresentationFormat>
  <Paragraphs>72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Raleway</vt:lpstr>
      <vt:lpstr>Wingdings 3</vt:lpstr>
      <vt:lpstr>Ion Boardroom</vt:lpstr>
      <vt:lpstr>Derbyshire Dales Council for Voluntary Service      </vt:lpstr>
      <vt:lpstr>Ashbourne RGS &amp; Community Partnership Capital Funding of £20,000 </vt:lpstr>
      <vt:lpstr>Bakewell Town and Community Trust  Capital Funding of £10,500 </vt:lpstr>
      <vt:lpstr>Bonsall Parish Council  Capital Funding of £16,000  New play equipment for children’s playground.    </vt:lpstr>
      <vt:lpstr>Farming Life Centre  Revenue Funding of £6,796.38* Befriending project</vt:lpstr>
      <vt:lpstr>Hartington Village Hall  Capital Funding of £10,296 </vt:lpstr>
      <vt:lpstr>Matlock &amp; District Community First Responders  Capital Funding of £8,490.99*  Specialist equipment and training  </vt:lpstr>
      <vt:lpstr>Parwich Memorial Hall  Capital Funding of £17,200   </vt:lpstr>
      <vt:lpstr>River Network  Revenue Funding of £1,440 </vt:lpstr>
      <vt:lpstr>The Maltings  Capital Funding of £22,996 </vt:lpstr>
      <vt:lpstr>Tideswell Community Hall  Capital Funding of £12,000 </vt:lpstr>
      <vt:lpstr>Wirksworth Town Council  Capital Funding of £9,001.60  </vt:lpstr>
      <vt:lpstr>Bonsall Village Hall  Capital Funding of £8,624 </vt:lpstr>
      <vt:lpstr>Darley Dale Scouts Group  Capital Funding of £8,000 </vt:lpstr>
      <vt:lpstr>Hurst Farm Regeneration Ltd Capital Funding of £6,813  Electric/water connection, candle making and bee keeping equipment</vt:lpstr>
      <vt:lpstr>Medway Community Centre  Capital Funding of £6,574 </vt:lpstr>
      <vt:lpstr>Osmaston Polo Ground  Capital Funding of £7,168  </vt:lpstr>
      <vt:lpstr>Sudbury Gasworks Regeneration Trust Capital Funding of £11,550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 Harris</dc:creator>
  <cp:lastModifiedBy>Sarah Paisley</cp:lastModifiedBy>
  <cp:revision>2</cp:revision>
  <dcterms:created xsi:type="dcterms:W3CDTF">2026-05-26T08:09:43Z</dcterms:created>
  <dcterms:modified xsi:type="dcterms:W3CDTF">2026-06-15T09:22:25Z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0x0101005B41037729BAB948928EADF2FB60C2B5</vt:lpwstr>
  </property>
</Properties>
</file>